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28" autoAdjust="0"/>
    <p:restoredTop sz="90995" autoAdjust="0"/>
  </p:normalViewPr>
  <p:slideViewPr>
    <p:cSldViewPr showGuides="1">
      <p:cViewPr varScale="1">
        <p:scale>
          <a:sx n="68" d="100"/>
          <a:sy n="68" d="100"/>
        </p:scale>
        <p:origin x="39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11/05/2015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13005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896CF65-F269-45F9-8EB5-C1EAF687D7AE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13005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2A88D06-A13D-4462-9075-98D4D2B751EE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6156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82B1590-8B4A-4342-B26D-4F3338420E01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152580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CB49195-FCA9-46C8-8830-292310682EBD}" type="slidenum">
              <a:rPr lang="en-US" altLang="en-US"/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1525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258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dirty="0" smtClean="0">
                <a:cs typeface="Arial" panose="020B0604020202020204" pitchFamily="34" charset="0"/>
              </a:rPr>
              <a:t>An individual’s own funds are not considered support unless they spend it for support</a:t>
            </a:r>
          </a:p>
          <a:p>
            <a:pPr marL="628650" marR="0" lvl="1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dirty="0" smtClean="0">
                <a:cs typeface="Arial" panose="020B0604020202020204" pitchFamily="34" charset="0"/>
              </a:rPr>
              <a:t>  E.g. - A person receives SS , but saves it</a:t>
            </a:r>
          </a:p>
          <a:p>
            <a:pPr marL="171450" indent="-171450" eaLnBrk="1" hangingPunct="1"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Scholarship received by a full-time student is not considered when determining support</a:t>
            </a:r>
          </a:p>
          <a:p>
            <a:pPr marL="171450" indent="-171450" eaLnBrk="1" hangingPunct="1"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A student loan taken under the student’s own name is considered part of support</a:t>
            </a:r>
          </a:p>
        </p:txBody>
      </p:sp>
    </p:spTree>
    <p:extLst>
      <p:ext uri="{BB962C8B-B14F-4D97-AF65-F5344CB8AC3E}">
        <p14:creationId xmlns:p14="http://schemas.microsoft.com/office/powerpoint/2010/main" val="31271943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14438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C79B65E-1ADD-4FFE-B8FD-E66D03AFAD3F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14439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57FC75B-422D-42B6-8A60-BD9ED232BDD2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7106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14643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Notes/Handouts</a:t>
            </a:r>
          </a:p>
        </p:txBody>
      </p:sp>
      <p:sp>
        <p:nvSpPr>
          <p:cNvPr id="28677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D1D215-4A54-4A44-BD1F-74F09689AA2D}" type="datetime1">
              <a:rPr lang="en-US" smtClean="0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11/05/2015</a:t>
            </a:fld>
            <a:endParaRPr lang="en-US" dirty="0" smtClean="0">
              <a:ea typeface="ＭＳ Ｐゴシック" charset="-128"/>
            </a:endParaRPr>
          </a:p>
        </p:txBody>
      </p:sp>
      <p:sp>
        <p:nvSpPr>
          <p:cNvPr id="14643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1382DEB-9F1E-4267-999B-87F7BBB3ACE8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8880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Rules for dependency of children of divorced or separated parents are important – check Pub</a:t>
            </a:r>
            <a:r>
              <a:rPr lang="en-US" altLang="en-US" baseline="0" dirty="0" smtClean="0">
                <a:cs typeface="Arial" panose="020B0604020202020204" pitchFamily="34" charset="0"/>
              </a:rPr>
              <a:t> 4012</a:t>
            </a:r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14848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1C019A4-B994-480B-A0CF-7AB10C9FD968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14848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F39753D-06B9-46DC-A444-A5A1AA78499A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1399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7A9955D-F9B0-461C-BA5D-4F284B863779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150532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63AFD3C-686C-4086-A096-53AFC82ED535}" type="slidenum">
              <a:rPr lang="en-US" altLang="en-US"/>
              <a:pPr algn="r" eaLnBrk="1" hangingPunct="1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150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05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9087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7646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7347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>
            <a:normAutofit/>
          </a:bodyPr>
          <a:lstStyle/>
          <a:p>
            <a:pPr>
              <a:buFontTx/>
              <a:buChar char="•"/>
              <a:defRPr/>
            </a:pPr>
            <a:r>
              <a:rPr lang="en-US" dirty="0" smtClean="0"/>
              <a:t> There is only space for 4 dependents on Main Info screen. Must enter rest of dependent info on Additional Dependents screen (see next slide)</a:t>
            </a:r>
          </a:p>
          <a:p>
            <a:pPr>
              <a:buFontTx/>
              <a:buChar char="•"/>
              <a:defRPr/>
            </a:pPr>
            <a:endParaRPr lang="en-US" dirty="0" smtClean="0"/>
          </a:p>
          <a:p>
            <a:pPr>
              <a:buFontTx/>
              <a:buChar char="•"/>
              <a:defRPr/>
            </a:pPr>
            <a:r>
              <a:rPr lang="en-US" dirty="0" smtClean="0"/>
              <a:t> Drop down menus for Relationship to You, Months in Home, and Code boxes</a:t>
            </a:r>
          </a:p>
          <a:p>
            <a:pPr>
              <a:buFontTx/>
              <a:buChar char="•"/>
              <a:defRPr/>
            </a:pPr>
            <a:endParaRPr lang="en-US" dirty="0" smtClean="0"/>
          </a:p>
          <a:p>
            <a:pPr>
              <a:buFontTx/>
              <a:buChar char="•"/>
              <a:defRPr/>
            </a:pPr>
            <a:r>
              <a:rPr lang="en-US" dirty="0" smtClean="0"/>
              <a:t> Code box used to indicate dependency status</a:t>
            </a:r>
          </a:p>
          <a:p>
            <a:pPr>
              <a:buFontTx/>
              <a:buChar char="•"/>
              <a:defRPr/>
            </a:pPr>
            <a:endParaRPr lang="en-US" dirty="0" smtClean="0"/>
          </a:p>
          <a:p>
            <a:pPr>
              <a:buFontTx/>
              <a:buChar char="•"/>
              <a:defRPr/>
            </a:pPr>
            <a:r>
              <a:rPr lang="en-US" dirty="0" smtClean="0"/>
              <a:t> Months in Home box used to indicate how long person lived with taxpayer during tax year</a:t>
            </a:r>
          </a:p>
          <a:p>
            <a:pPr>
              <a:buFontTx/>
              <a:buChar char="•"/>
              <a:defRPr/>
            </a:pPr>
            <a:endParaRPr lang="en-US" dirty="0" smtClean="0"/>
          </a:p>
          <a:p>
            <a:pPr>
              <a:buFontTx/>
              <a:buChar char="•"/>
              <a:defRPr/>
            </a:pPr>
            <a:r>
              <a:rPr lang="en-US" dirty="0" smtClean="0"/>
              <a:t> Check DC box if you incurred dependent care expenses during year</a:t>
            </a:r>
          </a:p>
          <a:p>
            <a:pPr>
              <a:buFontTx/>
              <a:buChar char="•"/>
              <a:defRPr/>
            </a:pPr>
            <a:endParaRPr lang="en-US" dirty="0" smtClean="0"/>
          </a:p>
          <a:p>
            <a:pPr>
              <a:buFontTx/>
              <a:buChar char="•"/>
              <a:defRPr/>
            </a:pPr>
            <a:r>
              <a:rPr lang="en-US" dirty="0" smtClean="0"/>
              <a:t> Check Earned Income Credit (EIC) box for every dependent.  TW will determine if child is eligible based on answers to questions later</a:t>
            </a:r>
          </a:p>
          <a:p>
            <a:pPr>
              <a:buFontTx/>
              <a:buChar char="•"/>
              <a:defRPr/>
            </a:pPr>
            <a:endParaRPr lang="en-US" dirty="0" smtClean="0"/>
          </a:p>
          <a:p>
            <a:pPr>
              <a:buFontTx/>
              <a:buChar char="•"/>
              <a:defRPr/>
            </a:pPr>
            <a:r>
              <a:rPr lang="en-US" dirty="0" smtClean="0"/>
              <a:t> TaxWise automatically determines if child is eligible for Child Tax Credit (CTC) and checks CTC box as appropriate.  Counselor does nothing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19763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1282B34-655F-4B8F-A9EC-800C0A6DC583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19763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D339CDC-10EB-424E-988F-B7BA745A633F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16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0426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8979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buFont typeface="Arial" pitchFamily="34" charset="0"/>
              <a:buNone/>
              <a:defRPr/>
            </a:pPr>
            <a:r>
              <a:rPr lang="en-US" dirty="0" smtClean="0"/>
              <a:t>If taxpayer has more than 4 dependents: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 Enter first 4 dependents on Main Info screen, starting with the youngest</a:t>
            </a:r>
          </a:p>
          <a:p>
            <a:pPr marL="274320" lvl="1">
              <a:buFont typeface="Arial" pitchFamily="34" charset="0"/>
              <a:buChar char="•"/>
              <a:defRPr/>
            </a:pPr>
            <a:r>
              <a:rPr lang="en-US" dirty="0" smtClean="0"/>
              <a:t> Nondependents &amp; children who are qualifying children for EIC must be entered on Main Info screen in order to process correctly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 Go to 1040 Page 1 (not Main Info screen) &amp; link from any field in dependents section to Addl. </a:t>
            </a:r>
            <a:r>
              <a:rPr lang="en-US" dirty="0" err="1" smtClean="0"/>
              <a:t>Deps</a:t>
            </a:r>
            <a:r>
              <a:rPr lang="en-US" dirty="0" smtClean="0"/>
              <a:t> Worksheet screen</a:t>
            </a:r>
          </a:p>
          <a:p>
            <a:pPr marL="274320" lvl="1">
              <a:buFont typeface="Arial" pitchFamily="34" charset="0"/>
              <a:buChar char="•"/>
              <a:defRPr/>
            </a:pPr>
            <a:r>
              <a:rPr lang="en-US" dirty="0" smtClean="0"/>
              <a:t> TW transfers info for first 4 dependents from Main Info screen</a:t>
            </a:r>
          </a:p>
          <a:p>
            <a:pPr marL="0" lvl="1">
              <a:buFont typeface="Arial" pitchFamily="34" charset="0"/>
              <a:buChar char="•"/>
              <a:defRPr/>
            </a:pPr>
            <a:r>
              <a:rPr lang="en-US" dirty="0" smtClean="0"/>
              <a:t> List info for remaining dependents</a:t>
            </a:r>
          </a:p>
          <a:p>
            <a:pPr marL="0" lvl="1">
              <a:buFont typeface="Arial" pitchFamily="34" charset="0"/>
              <a:buChar char="•"/>
              <a:defRPr/>
            </a:pPr>
            <a:r>
              <a:rPr lang="en-US" dirty="0" smtClean="0"/>
              <a:t> IMPORTANT:  Once Additional Dependents form is created, changes to dependent info on Main Info screen do not flow through to Additional Dependents form</a:t>
            </a:r>
          </a:p>
          <a:p>
            <a:pPr marL="274320" lvl="2">
              <a:buFont typeface="Arial" pitchFamily="34" charset="0"/>
              <a:buChar char="•"/>
              <a:defRPr/>
            </a:pPr>
            <a:r>
              <a:rPr lang="en-US" dirty="0" smtClean="0"/>
              <a:t> Make same change twice – once on Main Info screen &amp; once on Additional Dependents screen</a:t>
            </a:r>
          </a:p>
          <a:p>
            <a:pPr marL="274320" lvl="2">
              <a:buFont typeface="Arial" pitchFamily="34" charset="0"/>
              <a:buChar char="•"/>
              <a:defRPr/>
            </a:pPr>
            <a:r>
              <a:rPr lang="en-US" dirty="0" smtClean="0"/>
              <a:t> If dependent line is not complete on Main Info screen (e.g. – a field is not completed), that dependent will not transfer to Additional Dependents screen  </a:t>
            </a:r>
          </a:p>
          <a:p>
            <a:pPr marL="274320" lvl="1"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19968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9EA1398-5AB0-4357-87F6-1397743BCB96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19968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1674BFA-879E-4C2E-A31A-C6A29509DD6C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17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158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 smtClean="0"/>
              <a:t> Requirement that student must spend at least some part of each of 5 calendar months of tax year in school can be a problem during student’s first or last year in college</a:t>
            </a:r>
          </a:p>
        </p:txBody>
      </p:sp>
      <p:sp>
        <p:nvSpPr>
          <p:cNvPr id="10342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C3703F5-97E7-4F52-8B3B-70C86EC47588}" type="slidenum">
              <a:rPr lang="en-US" altLang="en-US" sz="1400"/>
              <a:pPr>
                <a:spcBef>
                  <a:spcPct val="0"/>
                </a:spcBef>
              </a:pPr>
              <a:t>18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6123264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 smtClean="0"/>
              <a:t> On Federal return, parents can claim college student &lt; 24 as dependent</a:t>
            </a:r>
          </a:p>
        </p:txBody>
      </p:sp>
      <p:sp>
        <p:nvSpPr>
          <p:cNvPr id="178180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78181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7FE3A4-FF4B-41A5-BFC5-207973DC037D}" type="datetime1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11/05/2015</a:t>
            </a:fld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547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F526D2-13A0-4DAE-B6DB-B344FBE47A6C}" type="slidenum">
              <a:rPr lang="en-US" altLang="en-US" sz="1400"/>
              <a:pPr>
                <a:spcBef>
                  <a:spcPct val="0"/>
                </a:spcBef>
              </a:pPr>
              <a:t>19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87627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A9BAD88-C016-40E7-B4C3-7622E7609C75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132100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FE30DE8-4785-4430-AE52-CBA5CF04CE65}" type="slidenum">
              <a:rPr lang="en-US" altLang="en-US"/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321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210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A dependent exemption is an exemption taken for someone else</a:t>
            </a:r>
          </a:p>
          <a:p>
            <a:pPr eaLnBrk="1" hangingPunct="1">
              <a:buFont typeface="Arial" pitchFamily="34" charset="0"/>
              <a:buChar char="•"/>
            </a:pPr>
            <a:endParaRPr lang="en-US" altLang="en-US" dirty="0" smtClean="0">
              <a:cs typeface="Arial" panose="020B0604020202020204" pitchFamily="34" charset="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A “Qualifying child” is</a:t>
            </a:r>
            <a:r>
              <a:rPr lang="en-US" altLang="en-US" baseline="0" dirty="0" smtClean="0">
                <a:cs typeface="Arial" panose="020B0604020202020204" pitchFamily="34" charset="0"/>
              </a:rPr>
              <a:t> not necessarily a child (e.g. - disabled 40 year old dependent)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altLang="en-US" baseline="0" dirty="0" smtClean="0">
                <a:cs typeface="Arial" panose="020B0604020202020204" pitchFamily="34" charset="0"/>
              </a:rPr>
              <a:t> A “Qualifying relative” is not necessarily a relative (e.g. low-in come non-relative living with Taxpayer)</a:t>
            </a:r>
            <a:endParaRPr lang="en-US" altLang="en-US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7753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AC0631-5CCB-4E03-ABA8-3BD1C9E8C2C2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69545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 smtClean="0"/>
              <a:t> On NJ return, parents claim exemption for college student if claimed on Federal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 smtClean="0"/>
              <a:t> Can also claim 2 extra exemptions on NJ for 2 full-time college students &lt; 22</a:t>
            </a:r>
          </a:p>
        </p:txBody>
      </p:sp>
      <p:sp>
        <p:nvSpPr>
          <p:cNvPr id="179204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79205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EF7634-A273-4892-9CE9-7193F32B4E2A}" type="datetime1"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11/05/2015</a:t>
            </a:fld>
            <a:endParaRPr lang="en-US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7526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E58B618-750F-4532-BBF8-045192A911D3}" type="slidenum">
              <a:rPr lang="en-US" altLang="en-US" sz="1400"/>
              <a:pPr>
                <a:spcBef>
                  <a:spcPct val="0"/>
                </a:spcBef>
              </a:pPr>
              <a:t>21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8467506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 Additional Exemption ($1000)</a:t>
            </a:r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060" indent="-29040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1631" indent="-232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26283" indent="-232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0936" indent="-232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5588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0240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4893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9545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0B90BA-8312-4A03-8BAC-A7209DBF5E61}" type="slidenum">
              <a:rPr lang="en-US" altLang="en-US" sz="1400"/>
              <a:pPr>
                <a:spcBef>
                  <a:spcPct val="0"/>
                </a:spcBef>
              </a:pPr>
              <a:t>22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589706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1380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060" indent="-29040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1631" indent="-232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26283" indent="-232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0936" indent="-232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5588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0240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4893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49545" indent="-232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7457E16-2FF4-40FF-9F82-8D1A8236A78D}" type="slidenum">
              <a:rPr lang="en-US" altLang="en-US" sz="1400"/>
              <a:pPr>
                <a:spcBef>
                  <a:spcPct val="0"/>
                </a:spcBef>
              </a:pPr>
              <a:t>23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5994714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TW Glitch:  TW only allows added additional</a:t>
            </a:r>
            <a:r>
              <a:rPr lang="en-US" baseline="0" dirty="0" smtClean="0"/>
              <a:t> </a:t>
            </a:r>
            <a:r>
              <a:rPr lang="en-US" dirty="0" smtClean="0"/>
              <a:t>dependents on the NJ Additional</a:t>
            </a:r>
            <a:r>
              <a:rPr lang="en-US" baseline="0" dirty="0" smtClean="0"/>
              <a:t> Dep Worksheet via the override function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0846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 Link to NJ Dependents Worksheet from NJ 1040 Dependents section to check if dependent does not have health insurance</a:t>
            </a:r>
          </a:p>
          <a:p>
            <a:pPr marL="277145">
              <a:buFont typeface="Arial" pitchFamily="34" charset="0"/>
              <a:buChar char="•"/>
              <a:defRPr/>
            </a:pPr>
            <a:r>
              <a:rPr lang="en-US" dirty="0" smtClean="0"/>
              <a:t> TW checks health insurance box on NJ 1040 Page 2 Dependents section</a:t>
            </a:r>
          </a:p>
          <a:p>
            <a:pPr marL="277145"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277145">
              <a:buFont typeface="Arial" pitchFamily="34" charset="0"/>
              <a:buChar char="•"/>
              <a:defRPr/>
            </a:pPr>
            <a:r>
              <a:rPr lang="en-US" dirty="0" smtClean="0"/>
              <a:t> This data is collected and used for gathering statistics and </a:t>
            </a:r>
            <a:r>
              <a:rPr lang="en-US" smtClean="0"/>
              <a:t>getting grants (</a:t>
            </a:r>
            <a:r>
              <a:rPr lang="en-US" dirty="0" smtClean="0"/>
              <a:t>n</a:t>
            </a:r>
            <a:r>
              <a:rPr lang="en-US" smtClean="0"/>
              <a:t>ot </a:t>
            </a:r>
            <a:r>
              <a:rPr lang="en-US" dirty="0" smtClean="0"/>
              <a:t>tax </a:t>
            </a:r>
            <a:r>
              <a:rPr lang="en-US" smtClean="0"/>
              <a:t>related).  </a:t>
            </a:r>
            <a:r>
              <a:rPr lang="en-US" dirty="0" smtClean="0"/>
              <a:t>It is also used to try to get dependents enrolled in state health programs if eligible</a:t>
            </a:r>
            <a:endParaRPr lang="en-US" dirty="0"/>
          </a:p>
        </p:txBody>
      </p:sp>
      <p:sp>
        <p:nvSpPr>
          <p:cNvPr id="324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C0754C-9AB6-44FE-8952-0FBDF7A658E9}" type="slidenum">
              <a:rPr lang="en-US" altLang="en-US" sz="1400"/>
              <a:pPr>
                <a:spcBef>
                  <a:spcPct val="0"/>
                </a:spcBef>
              </a:pPr>
              <a:t>25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367415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578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DO</a:t>
            </a:r>
            <a:r>
              <a:rPr lang="en-US" baseline="0" dirty="0" smtClean="0"/>
              <a:t> NOT try to figure out dependency without using reference tools.  Rules are very complex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0639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13414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325851F-114E-4CA3-BD9D-83D398635741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13415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FB27A3C-9F4F-4E5A-9363-B663F5D58BF8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470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A qualifying relative does not have to be an actual relative, as long as he/she lived with taxpayer all year as a member of household</a:t>
            </a:r>
          </a:p>
        </p:txBody>
      </p:sp>
      <p:sp>
        <p:nvSpPr>
          <p:cNvPr id="13619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4E14F4D-5DD5-49C9-ADB6-E749967EAE81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13619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1E692E4-4D29-4149-B074-F725B0A736B7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4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1382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9B443952-3F29-4F0E-AF42-121F7C3B52CF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13824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4B1699C-CD0F-48A8-9652-82AD402851F3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1402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Exception to citizenship</a:t>
            </a:r>
            <a:r>
              <a:rPr lang="en-US" altLang="en-US" baseline="0" dirty="0" smtClean="0">
                <a:cs typeface="Arial" panose="020B0604020202020204" pitchFamily="34" charset="0"/>
              </a:rPr>
              <a:t> rule is if child is adopted from a foreign country</a:t>
            </a:r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14029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8FD26401-8D38-4B3A-8146-C15BD0BA94D1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14029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A496015-048C-4505-B173-0AF3254DA24F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8632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14234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D9DB408-C59C-4ED5-9ECB-B4D67ADB1A9C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14234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AB6A325-F19F-4A4C-84B1-8F72BA5AE43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863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 smtClean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 smtClean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Dependents Exemptions</a:t>
            </a:r>
          </a:p>
        </p:txBody>
      </p:sp>
      <p:sp>
        <p:nvSpPr>
          <p:cNvPr id="12902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 smtClean="0"/>
              <a:t>Pub 17 – Chapter 3</a:t>
            </a:r>
          </a:p>
          <a:p>
            <a:r>
              <a:rPr lang="en-US" altLang="en-US" dirty="0" smtClean="0"/>
              <a:t>Pub 4012 – Tab C</a:t>
            </a:r>
          </a:p>
          <a:p>
            <a:r>
              <a:rPr lang="en-US" altLang="en-US" dirty="0" smtClean="0"/>
              <a:t>(1040-lines 6c &amp; 6d)</a:t>
            </a:r>
          </a:p>
          <a:p>
            <a:r>
              <a:rPr lang="en-US" altLang="en-US" dirty="0" smtClean="0"/>
              <a:t>NJ 1040</a:t>
            </a:r>
          </a:p>
          <a:p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17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What Is Support?</a:t>
            </a:r>
            <a:endParaRPr lang="en-US" altLang="en-US" sz="2700" dirty="0" smtClean="0"/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000" dirty="0" smtClean="0"/>
              <a:t>Dependent portion of household expenses (includes rent, food, utilities, repairs)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000" dirty="0" smtClean="0"/>
              <a:t>		and</a:t>
            </a:r>
          </a:p>
          <a:p>
            <a:pPr>
              <a:lnSpc>
                <a:spcPct val="90000"/>
              </a:lnSpc>
            </a:pPr>
            <a:r>
              <a:rPr lang="en-US" altLang="en-US" sz="3000" dirty="0" smtClean="0"/>
              <a:t>Dependent portion of personal expenses (includes clothing, education, medical, travel)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3000" dirty="0" smtClean="0"/>
              <a:t>                                                            </a:t>
            </a:r>
          </a:p>
          <a:p>
            <a:pPr>
              <a:lnSpc>
                <a:spcPct val="90000"/>
              </a:lnSpc>
            </a:pPr>
            <a:r>
              <a:rPr lang="en-US" altLang="en-US" sz="3000" dirty="0" smtClean="0"/>
              <a:t>50% is the magic number </a:t>
            </a:r>
          </a:p>
          <a:p>
            <a:pPr lvl="1">
              <a:lnSpc>
                <a:spcPct val="90000"/>
              </a:lnSpc>
            </a:pPr>
            <a:r>
              <a:rPr lang="en-US" altLang="en-US" sz="2700" dirty="0" smtClean="0"/>
              <a:t>Taxpayer usually knows             </a:t>
            </a:r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6918948" y="58579"/>
            <a:ext cx="1850185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pl-PL" sz="1600" dirty="0"/>
              <a:t>Pub 17, Chapter 3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6166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Dependency</a:t>
            </a:r>
            <a:br>
              <a:rPr lang="en-US" altLang="en-US" dirty="0" smtClean="0"/>
            </a:br>
            <a:r>
              <a:rPr lang="en-US" altLang="en-US" dirty="0" smtClean="0"/>
              <a:t>Residency Tests</a:t>
            </a:r>
            <a:endParaRPr lang="en-US" altLang="en-US" sz="2700" dirty="0" smtClean="0"/>
          </a:p>
        </p:txBody>
      </p:sp>
      <p:sp>
        <p:nvSpPr>
          <p:cNvPr id="60420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153400" cy="49530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1132"/>
                </a:solidFill>
              </a:rPr>
              <a:t>To be a </a:t>
            </a:r>
            <a:r>
              <a:rPr lang="en-US" u="sng" dirty="0" smtClean="0">
                <a:solidFill>
                  <a:srgbClr val="001132"/>
                </a:solidFill>
              </a:rPr>
              <a:t>Qualifying Child</a:t>
            </a:r>
          </a:p>
          <a:p>
            <a:pPr lvl="1" eaLnBrk="1" hangingPunct="1">
              <a:defRPr/>
            </a:pPr>
            <a:r>
              <a:rPr lang="en-US" dirty="0" smtClean="0"/>
              <a:t>Child must live with taxpayer &gt; ½ year</a:t>
            </a:r>
          </a:p>
          <a:p>
            <a:pPr eaLnBrk="1" hangingPunct="1">
              <a:defRPr/>
            </a:pPr>
            <a:r>
              <a:rPr lang="en-US" dirty="0" smtClean="0"/>
              <a:t>To be a </a:t>
            </a:r>
            <a:r>
              <a:rPr lang="en-US" u="sng" dirty="0" smtClean="0"/>
              <a:t>Qualifying Relative</a:t>
            </a:r>
            <a:endParaRPr lang="en-US" b="1" u="sng" dirty="0" smtClean="0"/>
          </a:p>
          <a:p>
            <a:pPr lvl="1" eaLnBrk="1" hangingPunct="1">
              <a:defRPr/>
            </a:pPr>
            <a:r>
              <a:rPr lang="en-US" dirty="0" smtClean="0"/>
              <a:t>Actual relative</a:t>
            </a:r>
          </a:p>
          <a:p>
            <a:pPr lvl="2" eaLnBrk="1" hangingPunct="1">
              <a:defRPr/>
            </a:pPr>
            <a:r>
              <a:rPr lang="en-US" dirty="0" smtClean="0"/>
              <a:t>Does not have to live with taxpayer</a:t>
            </a:r>
          </a:p>
          <a:p>
            <a:pPr lvl="1" eaLnBrk="1" hangingPunct="1">
              <a:defRPr/>
            </a:pPr>
            <a:r>
              <a:rPr lang="en-US" dirty="0" smtClean="0"/>
              <a:t>Any other non-relative</a:t>
            </a:r>
          </a:p>
          <a:p>
            <a:pPr lvl="2" eaLnBrk="1" hangingPunct="1">
              <a:defRPr/>
            </a:pPr>
            <a:r>
              <a:rPr lang="en-US" dirty="0" smtClean="0"/>
              <a:t>Must live with taxpayer all year</a:t>
            </a:r>
          </a:p>
          <a:p>
            <a:pPr lvl="2" eaLnBrk="1" hangingPunct="1">
              <a:defRPr/>
            </a:pPr>
            <a:endParaRPr lang="en-US" dirty="0" smtClean="0"/>
          </a:p>
          <a:p>
            <a:pPr marL="0" indent="0">
              <a:buNone/>
              <a:defRPr/>
            </a:pPr>
            <a:r>
              <a:rPr lang="en-US" sz="2800" b="1" u="sng" dirty="0" smtClean="0"/>
              <a:t>Note:</a:t>
            </a:r>
            <a:r>
              <a:rPr lang="en-US" sz="2800" b="1" dirty="0" smtClean="0"/>
              <a:t> </a:t>
            </a:r>
            <a:r>
              <a:rPr lang="en-US" sz="2800" dirty="0" smtClean="0"/>
              <a:t>Absences due to school, illness or vacation are considered temporary</a:t>
            </a:r>
            <a:endParaRPr lang="en-US" sz="2800" u="sng" dirty="0" smtClean="0"/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en-US" sz="2400" b="1" u="sng" dirty="0" smtClean="0"/>
          </a:p>
          <a:p>
            <a:pPr lvl="1" eaLnBrk="1" hangingPunct="1">
              <a:defRPr/>
            </a:pPr>
            <a:endParaRPr lang="en-US" sz="2600" b="1" u="sng" dirty="0" smtClean="0"/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6394764" y="58579"/>
            <a:ext cx="2374369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pl-PL" sz="1600" dirty="0"/>
              <a:t>Pub 4012 </a:t>
            </a:r>
            <a:r>
              <a:rPr lang="pl-PL" sz="1600" dirty="0" smtClean="0"/>
              <a:t>tab </a:t>
            </a:r>
            <a:r>
              <a:rPr lang="pl-PL" sz="1600" dirty="0"/>
              <a:t>C, Pub 17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460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Dependency Criteria</a:t>
            </a:r>
            <a:br>
              <a:rPr lang="en-US" altLang="en-US" dirty="0" smtClean="0"/>
            </a:br>
            <a:r>
              <a:rPr lang="en-US" altLang="en-US" dirty="0" smtClean="0"/>
              <a:t>Comparison Between QC &amp; QR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altLang="en-US" u="sng" dirty="0" smtClean="0"/>
              <a:t>Qualifying Child (QC)</a:t>
            </a:r>
          </a:p>
          <a:p>
            <a:r>
              <a:rPr lang="en-US" altLang="en-US" dirty="0" smtClean="0"/>
              <a:t>Age:  Younger than TP &amp; age&lt;19 (&lt;24 if student) OR disabled any age</a:t>
            </a:r>
          </a:p>
          <a:p>
            <a:r>
              <a:rPr lang="en-US" altLang="en-US" dirty="0" smtClean="0"/>
              <a:t>Relationship: see list of relatives</a:t>
            </a:r>
          </a:p>
          <a:p>
            <a:r>
              <a:rPr lang="en-US" altLang="en-US" dirty="0" smtClean="0"/>
              <a:t>Gross Income: any income</a:t>
            </a:r>
          </a:p>
          <a:p>
            <a:r>
              <a:rPr lang="en-US" altLang="en-US" dirty="0" smtClean="0"/>
              <a:t>Support: Child must not provide &gt; 50% </a:t>
            </a:r>
          </a:p>
          <a:p>
            <a:r>
              <a:rPr lang="en-US" altLang="en-US" dirty="0" smtClean="0"/>
              <a:t>Residency:  Must live with TP &gt; ½ year</a:t>
            </a:r>
          </a:p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altLang="en-US" u="sng" dirty="0"/>
              <a:t>Qualifying Relative (QR)</a:t>
            </a:r>
          </a:p>
          <a:p>
            <a:r>
              <a:rPr lang="en-US" altLang="en-US" dirty="0"/>
              <a:t>Age:  Any age</a:t>
            </a:r>
          </a:p>
          <a:p>
            <a:r>
              <a:rPr lang="en-US" altLang="en-US" dirty="0"/>
              <a:t>Relationship:  adds parents, grandparents, uncle/aunts, in-laws &amp; non-relatives who live with TP</a:t>
            </a:r>
          </a:p>
          <a:p>
            <a:r>
              <a:rPr lang="en-US" altLang="en-US" dirty="0"/>
              <a:t>Gross Income &lt; $3,900</a:t>
            </a:r>
          </a:p>
          <a:p>
            <a:r>
              <a:rPr lang="en-US" altLang="en-US" dirty="0"/>
              <a:t>Support - TP must provide &gt; 50%</a:t>
            </a:r>
          </a:p>
          <a:p>
            <a:r>
              <a:rPr lang="en-US" altLang="en-US" dirty="0"/>
              <a:t>Residency: </a:t>
            </a:r>
          </a:p>
          <a:p>
            <a:pPr lvl="1"/>
            <a:r>
              <a:rPr lang="en-US" altLang="en-US" dirty="0"/>
              <a:t>Relatives - Do not have to live with TP</a:t>
            </a:r>
          </a:p>
          <a:p>
            <a:pPr lvl="1"/>
            <a:r>
              <a:rPr lang="en-US" altLang="en-US" dirty="0"/>
              <a:t>Any other - Must live with TP all year</a:t>
            </a:r>
          </a:p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4572000" y="1524000"/>
            <a:ext cx="0" cy="49149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4101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800" smtClean="0"/>
              <a:t>Federal Dependency Rules Exceptions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mtClean="0"/>
              <a:t>Cannot be a qualifying relative if the person is qualifying child of taxpayer or anyone else</a:t>
            </a:r>
          </a:p>
          <a:p>
            <a:r>
              <a:rPr lang="en-US" altLang="en-US" smtClean="0"/>
              <a:t>Separate rules apply for</a:t>
            </a:r>
          </a:p>
          <a:p>
            <a:pPr lvl="1"/>
            <a:r>
              <a:rPr lang="en-US" altLang="en-US" smtClean="0"/>
              <a:t>Dependency of married persons filing joint returns (Pub 17, Chapter 3)</a:t>
            </a:r>
          </a:p>
          <a:p>
            <a:pPr lvl="1"/>
            <a:r>
              <a:rPr lang="en-US" altLang="en-US" smtClean="0"/>
              <a:t>Dependency exemption for qualifying relative (Pub 4012, Page C-7)</a:t>
            </a:r>
          </a:p>
          <a:p>
            <a:pPr lvl="1"/>
            <a:r>
              <a:rPr lang="en-US" altLang="en-US" smtClean="0"/>
              <a:t>Dependency of children of divorced or separated parents  or parents who live apart (Pub 4012, Page C-8)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697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Qualifying Child Of Non-Custodial Parent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100" dirty="0" smtClean="0"/>
              <a:t>Parents are divorced, legally separated or lived apart for the last 6 months</a:t>
            </a:r>
          </a:p>
          <a:p>
            <a:pPr>
              <a:lnSpc>
                <a:spcPct val="90000"/>
              </a:lnSpc>
            </a:pPr>
            <a:r>
              <a:rPr lang="en-US" altLang="en-US" sz="3100" dirty="0" smtClean="0"/>
              <a:t>Child received more than 50% support from the parents</a:t>
            </a:r>
          </a:p>
          <a:p>
            <a:pPr>
              <a:lnSpc>
                <a:spcPct val="90000"/>
              </a:lnSpc>
            </a:pPr>
            <a:r>
              <a:rPr lang="en-US" altLang="en-US" sz="3100" dirty="0" smtClean="0"/>
              <a:t>Child was in custody of one or both parents for more than half the year</a:t>
            </a:r>
          </a:p>
          <a:p>
            <a:pPr>
              <a:lnSpc>
                <a:spcPct val="90000"/>
              </a:lnSpc>
            </a:pPr>
            <a:r>
              <a:rPr lang="en-US" altLang="en-US" sz="3100" dirty="0" smtClean="0"/>
              <a:t>Decree or signed agreement by custodial parent provides that the non-custodial parent can claim exemption (paper Form 8332 is required; must be mailed in)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1749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TW -Main Information Screen</a:t>
            </a:r>
            <a:br>
              <a:rPr lang="en-US" altLang="en-US" dirty="0" smtClean="0"/>
            </a:br>
            <a:r>
              <a:rPr lang="en-US" altLang="en-US" dirty="0" smtClean="0"/>
              <a:t>Entering Data on Dependents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Answer questions relating to  whether you can be claimed on another return</a:t>
            </a:r>
          </a:p>
          <a:p>
            <a:r>
              <a:rPr lang="en-US" dirty="0" smtClean="0"/>
              <a:t>Dependent /Non Dependent :</a:t>
            </a:r>
          </a:p>
          <a:p>
            <a:pPr lvl="1"/>
            <a:r>
              <a:rPr lang="en-US" dirty="0" smtClean="0"/>
              <a:t>Names</a:t>
            </a:r>
          </a:p>
          <a:p>
            <a:pPr lvl="1"/>
            <a:r>
              <a:rPr lang="en-US" dirty="0" smtClean="0"/>
              <a:t>SS #s</a:t>
            </a:r>
          </a:p>
          <a:p>
            <a:pPr lvl="1"/>
            <a:r>
              <a:rPr lang="en-US" dirty="0" smtClean="0"/>
              <a:t>Birth Dates</a:t>
            </a:r>
          </a:p>
          <a:p>
            <a:pPr lvl="1"/>
            <a:r>
              <a:rPr lang="en-US" dirty="0" smtClean="0"/>
              <a:t>Relationship to taxpayer (Drop </a:t>
            </a:r>
            <a:r>
              <a:rPr lang="en-US" dirty="0"/>
              <a:t>down </a:t>
            </a:r>
            <a:r>
              <a:rPr lang="en-US" dirty="0" smtClean="0"/>
              <a:t>menu) </a:t>
            </a:r>
          </a:p>
          <a:p>
            <a:pPr lvl="1"/>
            <a:r>
              <a:rPr lang="en-US" dirty="0" smtClean="0"/>
              <a:t> Months in home (Drop </a:t>
            </a:r>
            <a:r>
              <a:rPr lang="en-US" dirty="0"/>
              <a:t>down </a:t>
            </a:r>
            <a:r>
              <a:rPr lang="en-US" dirty="0" smtClean="0"/>
              <a:t>menu)  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endParaRPr lang="en-US" dirty="0" smtClean="0"/>
          </a:p>
          <a:p>
            <a:pPr lvl="1"/>
            <a:r>
              <a:rPr lang="en-US" dirty="0" smtClean="0"/>
              <a:t>Dependent/Non dependent code (Drop down menu)</a:t>
            </a:r>
          </a:p>
          <a:p>
            <a:pPr lvl="1"/>
            <a:r>
              <a:rPr lang="en-US" dirty="0" smtClean="0"/>
              <a:t>Check Dependent Care (DC), if applicable</a:t>
            </a:r>
          </a:p>
          <a:p>
            <a:pPr lvl="1"/>
            <a:r>
              <a:rPr lang="en-US" dirty="0" smtClean="0"/>
              <a:t>Check EIC</a:t>
            </a:r>
          </a:p>
          <a:p>
            <a:pPr lvl="1"/>
            <a:r>
              <a:rPr lang="en-US" dirty="0" smtClean="0"/>
              <a:t>TW checks CTC , if applicable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*Note:  Months </a:t>
            </a:r>
            <a:r>
              <a:rPr lang="en-US" dirty="0">
                <a:solidFill>
                  <a:srgbClr val="FF0000"/>
                </a:solidFill>
              </a:rPr>
              <a:t>in home for </a:t>
            </a:r>
            <a:r>
              <a:rPr lang="en-US" dirty="0" smtClean="0">
                <a:solidFill>
                  <a:srgbClr val="FF0000"/>
                </a:solidFill>
              </a:rPr>
              <a:t>newborn, adopted child (in year adopted), </a:t>
            </a:r>
            <a:r>
              <a:rPr lang="en-US" dirty="0">
                <a:solidFill>
                  <a:srgbClr val="FF0000"/>
                </a:solidFill>
              </a:rPr>
              <a:t>and deceased </a:t>
            </a:r>
            <a:r>
              <a:rPr lang="en-US" dirty="0" smtClean="0">
                <a:solidFill>
                  <a:srgbClr val="FF0000"/>
                </a:solidFill>
              </a:rPr>
              <a:t>dependents is 12 months</a:t>
            </a: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2843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TW Main Information Screen</a:t>
            </a:r>
            <a:br>
              <a:rPr lang="en-US" altLang="en-US" dirty="0" smtClean="0"/>
            </a:br>
            <a:r>
              <a:rPr lang="en-US" altLang="en-US" dirty="0" smtClean="0"/>
              <a:t>Enter Dependents/Non-Dependents</a:t>
            </a:r>
            <a:endParaRPr lang="en-US" altLang="en-US" sz="2800" dirty="0" smtClean="0"/>
          </a:p>
        </p:txBody>
      </p:sp>
      <p:pic>
        <p:nvPicPr>
          <p:cNvPr id="7" name="Picture 6" descr="NJ TaxWise" title="NJ TaxWis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0600"/>
            <a:ext cx="612648" cy="34461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7200" y="5867400"/>
            <a:ext cx="8229600" cy="92333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List individuals who lived with Taxpayer.  Include Dependents and </a:t>
            </a:r>
          </a:p>
          <a:p>
            <a:r>
              <a:rPr lang="en-US" b="1" dirty="0" smtClean="0"/>
              <a:t>Non-dependents (could qualify for EIC, DTC, CTC).  List children in </a:t>
            </a:r>
          </a:p>
          <a:p>
            <a:r>
              <a:rPr lang="en-US" b="1" dirty="0" smtClean="0"/>
              <a:t>age order, from youngest to oldest</a:t>
            </a:r>
            <a:endParaRPr lang="en-US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600200"/>
            <a:ext cx="8077200" cy="4216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57415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8077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865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TW Additional Dependents Screen</a:t>
            </a:r>
            <a:br>
              <a:rPr lang="en-US" altLang="en-US" dirty="0" smtClean="0"/>
            </a:br>
            <a:r>
              <a:rPr lang="en-US" altLang="en-US" dirty="0" smtClean="0"/>
              <a:t>For More than 4 Dependents</a:t>
            </a:r>
            <a:endParaRPr lang="en-US" altLang="en-US" sz="2800" dirty="0" smtClean="0"/>
          </a:p>
        </p:txBody>
      </p:sp>
      <p:sp>
        <p:nvSpPr>
          <p:cNvPr id="198662" name="Oval 5"/>
          <p:cNvSpPr>
            <a:spLocks noChangeArrowheads="1"/>
          </p:cNvSpPr>
          <p:nvPr/>
        </p:nvSpPr>
        <p:spPr bwMode="auto">
          <a:xfrm>
            <a:off x="304800" y="5486400"/>
            <a:ext cx="85344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57400" y="6019800"/>
            <a:ext cx="5257800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TW populates 1</a:t>
            </a:r>
            <a:r>
              <a:rPr lang="en-US" b="1" baseline="30000" dirty="0">
                <a:latin typeface="Arial" charset="0"/>
              </a:rPr>
              <a:t>st</a:t>
            </a:r>
            <a:r>
              <a:rPr lang="en-US" b="1" dirty="0">
                <a:latin typeface="Arial" charset="0"/>
              </a:rPr>
              <a:t> 4 dependents from Main </a:t>
            </a:r>
            <a:r>
              <a:rPr lang="en-US" b="1" dirty="0" smtClean="0">
                <a:latin typeface="Arial" charset="0"/>
              </a:rPr>
              <a:t>Info</a:t>
            </a:r>
            <a:endParaRPr lang="en-US" b="1" dirty="0"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2057400"/>
            <a:ext cx="8161145" cy="92333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 smtClean="0"/>
              <a:t>To get to Additional Dependents Screen….Go </a:t>
            </a:r>
            <a:r>
              <a:rPr lang="en-US" b="1" dirty="0"/>
              <a:t>to 1040 </a:t>
            </a:r>
            <a:r>
              <a:rPr lang="en-US" b="1" dirty="0" smtClean="0"/>
              <a:t>Page 1 </a:t>
            </a:r>
            <a:r>
              <a:rPr lang="en-US" b="1" dirty="0"/>
              <a:t>&amp; link from </a:t>
            </a:r>
            <a:endParaRPr lang="en-US" b="1" dirty="0" smtClean="0"/>
          </a:p>
          <a:p>
            <a:pPr eaLnBrk="1" hangingPunct="1">
              <a:defRPr/>
            </a:pPr>
            <a:r>
              <a:rPr lang="en-US" b="1" dirty="0" smtClean="0"/>
              <a:t>any </a:t>
            </a:r>
            <a:r>
              <a:rPr lang="en-US" b="1" dirty="0"/>
              <a:t>field in dependents section to Addl. </a:t>
            </a:r>
            <a:r>
              <a:rPr lang="en-US" b="1" dirty="0" err="1"/>
              <a:t>Deps</a:t>
            </a:r>
            <a:r>
              <a:rPr lang="en-US" b="1" dirty="0"/>
              <a:t> </a:t>
            </a:r>
            <a:r>
              <a:rPr lang="en-US" b="1" dirty="0" err="1" smtClean="0"/>
              <a:t>Wkt</a:t>
            </a:r>
            <a:r>
              <a:rPr lang="en-US" b="1" dirty="0" smtClean="0"/>
              <a:t>. </a:t>
            </a:r>
            <a:r>
              <a:rPr lang="en-US" b="1" dirty="0" smtClean="0">
                <a:latin typeface="Arial" charset="0"/>
              </a:rPr>
              <a:t>Enter </a:t>
            </a:r>
            <a:r>
              <a:rPr lang="en-US" b="1" dirty="0">
                <a:latin typeface="Arial" charset="0"/>
              </a:rPr>
              <a:t>info for </a:t>
            </a:r>
            <a:endParaRPr lang="en-US" b="1" dirty="0" smtClean="0">
              <a:latin typeface="Arial" charset="0"/>
            </a:endParaRPr>
          </a:p>
          <a:p>
            <a:pPr eaLnBrk="1" hangingPunct="1">
              <a:defRPr/>
            </a:pPr>
            <a:r>
              <a:rPr lang="en-US" b="1" dirty="0" smtClean="0">
                <a:latin typeface="Arial" charset="0"/>
              </a:rPr>
              <a:t>Dependents over </a:t>
            </a:r>
            <a:r>
              <a:rPr lang="en-US" b="1" dirty="0">
                <a:latin typeface="Arial" charset="0"/>
              </a:rPr>
              <a:t>4</a:t>
            </a:r>
          </a:p>
        </p:txBody>
      </p:sp>
      <p:pic>
        <p:nvPicPr>
          <p:cNvPr id="12" name="Picture 11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0"/>
            <a:ext cx="612648" cy="344615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212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Federal/State Differences:   </a:t>
            </a:r>
            <a:br>
              <a:rPr lang="en-US" altLang="en-US" smtClean="0"/>
            </a:br>
            <a:r>
              <a:rPr lang="en-US" altLang="en-US" smtClean="0"/>
              <a:t>Exemptions for College Students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685800" y="1676400"/>
          <a:ext cx="82296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70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70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ITEM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FEDERAL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STATE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2"/>
                          </a:solidFill>
                        </a:rPr>
                        <a:t>COUNSELOR ACTION</a:t>
                      </a:r>
                      <a:endParaRPr lang="en-US" sz="2000" dirty="0">
                        <a:solidFill>
                          <a:schemeClr val="tx2"/>
                        </a:solidFill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198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Depen</a:t>
                      </a:r>
                      <a:r>
                        <a:rPr lang="en-US" sz="2800" dirty="0" smtClean="0"/>
                        <a:t>-dent full-time college student</a:t>
                      </a:r>
                      <a:endParaRPr lang="en-US" sz="2800" dirty="0"/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Parent can claim as dependent if &lt; 24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 smtClean="0">
                          <a:solidFill>
                            <a:srgbClr val="0070C0"/>
                          </a:solidFill>
                        </a:rPr>
                        <a:t> Parent can claim </a:t>
                      </a:r>
                      <a:r>
                        <a:rPr lang="en-US" sz="2800" dirty="0" err="1" smtClean="0">
                          <a:solidFill>
                            <a:srgbClr val="0070C0"/>
                          </a:solidFill>
                        </a:rPr>
                        <a:t>exemp-tion</a:t>
                      </a:r>
                      <a:r>
                        <a:rPr lang="en-US" sz="2800" dirty="0" smtClean="0">
                          <a:solidFill>
                            <a:srgbClr val="0070C0"/>
                          </a:solidFill>
                        </a:rPr>
                        <a:t> if depend- </a:t>
                      </a:r>
                      <a:r>
                        <a:rPr lang="en-US" sz="2800" dirty="0" err="1" smtClean="0">
                          <a:solidFill>
                            <a:srgbClr val="0070C0"/>
                          </a:solidFill>
                        </a:rPr>
                        <a:t>ent</a:t>
                      </a:r>
                      <a:r>
                        <a:rPr lang="en-US" sz="2800" dirty="0" smtClean="0">
                          <a:solidFill>
                            <a:srgbClr val="0070C0"/>
                          </a:solidFill>
                        </a:rPr>
                        <a:t> on Federal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 smtClean="0">
                          <a:solidFill>
                            <a:srgbClr val="0070C0"/>
                          </a:solidFill>
                        </a:rPr>
                        <a:t> Parent can claim</a:t>
                      </a:r>
                      <a:r>
                        <a:rPr lang="en-US" sz="2800" baseline="0" dirty="0" smtClean="0">
                          <a:solidFill>
                            <a:srgbClr val="0070C0"/>
                          </a:solidFill>
                        </a:rPr>
                        <a:t> e</a:t>
                      </a:r>
                      <a:r>
                        <a:rPr lang="en-US" sz="2800" dirty="0" smtClean="0">
                          <a:solidFill>
                            <a:srgbClr val="0070C0"/>
                          </a:solidFill>
                        </a:rPr>
                        <a:t>xtra ex- emption if &lt; 22*</a:t>
                      </a:r>
                      <a:endParaRPr lang="en-US" sz="2800" dirty="0">
                        <a:solidFill>
                          <a:srgbClr val="0070C0"/>
                        </a:solidFill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 Enter </a:t>
                      </a:r>
                      <a:r>
                        <a:rPr lang="en-US" sz="2800" dirty="0" err="1" smtClean="0"/>
                        <a:t>depen</a:t>
                      </a:r>
                      <a:r>
                        <a:rPr lang="en-US" sz="2800" dirty="0" smtClean="0"/>
                        <a:t>-dent</a:t>
                      </a:r>
                      <a:r>
                        <a:rPr lang="en-US" sz="2800" baseline="0" dirty="0" smtClean="0"/>
                        <a:t> code on </a:t>
                      </a:r>
                      <a:r>
                        <a:rPr lang="en-US" sz="2800" dirty="0" smtClean="0"/>
                        <a:t>Main Info screen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 Enter # of students &lt; 22 on NJ1040</a:t>
                      </a:r>
                      <a:r>
                        <a:rPr lang="en-US" sz="2800" baseline="0" dirty="0" smtClean="0"/>
                        <a:t> p. 2 Line 11</a:t>
                      </a:r>
                      <a:endParaRPr lang="en-US" sz="2800" dirty="0"/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1941" name="TextBox 5"/>
          <p:cNvSpPr txBox="1">
            <a:spLocks noChangeArrowheads="1"/>
          </p:cNvSpPr>
          <p:nvPr/>
        </p:nvSpPr>
        <p:spPr bwMode="auto">
          <a:xfrm>
            <a:off x="685800" y="5707063"/>
            <a:ext cx="8001000" cy="110807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000" b="1" dirty="0">
                <a:latin typeface="Arial" charset="0"/>
                <a:cs typeface="Arial" charset="0"/>
              </a:rPr>
              <a:t>* </a:t>
            </a:r>
            <a:r>
              <a:rPr lang="en-US" sz="2200" b="1" dirty="0">
                <a:latin typeface="Arial" charset="0"/>
                <a:cs typeface="Arial" charset="0"/>
              </a:rPr>
              <a:t>Student must attend college full-time for some part of 5 calendar months; parent must pay at least ½ of tuition/ maintenance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2596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76400"/>
            <a:ext cx="7924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51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77200" cy="1219200"/>
          </a:xfrm>
        </p:spPr>
        <p:txBody>
          <a:bodyPr>
            <a:noAutofit/>
          </a:bodyPr>
          <a:lstStyle/>
          <a:p>
            <a:r>
              <a:rPr lang="en-US" altLang="en-US" sz="3000" dirty="0" smtClean="0"/>
              <a:t>TW Dependent F/T College Student – </a:t>
            </a:r>
            <a:br>
              <a:rPr lang="en-US" altLang="en-US" sz="3000" dirty="0" smtClean="0"/>
            </a:br>
            <a:r>
              <a:rPr lang="en-US" altLang="en-US" sz="3000" dirty="0" smtClean="0"/>
              <a:t>Additional Dependents Screen</a:t>
            </a:r>
            <a:br>
              <a:rPr lang="en-US" altLang="en-US" sz="3000" dirty="0" smtClean="0"/>
            </a:br>
            <a:r>
              <a:rPr lang="en-US" altLang="en-US" sz="3000" dirty="0" smtClean="0"/>
              <a:t>Parent’s Federal 1040</a:t>
            </a:r>
          </a:p>
        </p:txBody>
      </p:sp>
      <p:sp>
        <p:nvSpPr>
          <p:cNvPr id="104453" name="Oval 5"/>
          <p:cNvSpPr>
            <a:spLocks noChangeArrowheads="1"/>
          </p:cNvSpPr>
          <p:nvPr/>
        </p:nvSpPr>
        <p:spPr bwMode="auto">
          <a:xfrm>
            <a:off x="4953000" y="5486400"/>
            <a:ext cx="457200" cy="762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pic>
        <p:nvPicPr>
          <p:cNvPr id="8" name="Picture 7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200"/>
            <a:ext cx="612648" cy="34461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307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Dependent Exemptions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Definition:  Dependent other than taxpayer/spouse who entitles taxpayer to exemption </a:t>
            </a:r>
          </a:p>
          <a:p>
            <a:r>
              <a:rPr lang="en-US" altLang="en-US" dirty="0" smtClean="0"/>
              <a:t>Dependent must be either</a:t>
            </a:r>
          </a:p>
          <a:p>
            <a:pPr lvl="1"/>
            <a:r>
              <a:rPr lang="en-US" altLang="en-US" dirty="0" smtClean="0"/>
              <a:t>Qualifying child - </a:t>
            </a:r>
            <a:r>
              <a:rPr lang="en-US" altLang="en-US" b="1" dirty="0" smtClean="0"/>
              <a:t>OR</a:t>
            </a:r>
          </a:p>
          <a:p>
            <a:pPr lvl="1"/>
            <a:r>
              <a:rPr lang="en-US" altLang="en-US" dirty="0" smtClean="0"/>
              <a:t>Qualifying relative 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9383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Manual Adjustments on Dependent Exemptions  -NJ 1040 Page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TW dependent exemption boxes on NJ 1040 are populated based on Main Information</a:t>
            </a:r>
          </a:p>
          <a:p>
            <a:r>
              <a:rPr lang="en-US" dirty="0" smtClean="0"/>
              <a:t>Manual adjustments (check box) for :</a:t>
            </a:r>
          </a:p>
          <a:p>
            <a:pPr lvl="1"/>
            <a:r>
              <a:rPr lang="en-US" dirty="0" smtClean="0"/>
              <a:t>Extra exemption for dependents attending college (Line 11) </a:t>
            </a:r>
          </a:p>
          <a:p>
            <a:pPr lvl="1"/>
            <a:r>
              <a:rPr lang="en-US" dirty="0" smtClean="0"/>
              <a:t>Exemption for dependent domestic partner (Line 6)</a:t>
            </a:r>
          </a:p>
        </p:txBody>
      </p:sp>
      <p:pic>
        <p:nvPicPr>
          <p:cNvPr id="5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15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76400"/>
            <a:ext cx="8001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499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altLang="en-US" sz="3600" smtClean="0"/>
              <a:t>TW Dependent F/T College Student &lt; 22  </a:t>
            </a:r>
            <a:br>
              <a:rPr lang="en-US" altLang="en-US" sz="3600" smtClean="0"/>
            </a:br>
            <a:r>
              <a:rPr lang="en-US" altLang="en-US" sz="3600" smtClean="0"/>
              <a:t>Parent’s NJ 1040 Page 2</a:t>
            </a:r>
            <a:endParaRPr lang="en-US" altLang="en-US" sz="3600" dirty="0" smtClean="0"/>
          </a:p>
        </p:txBody>
      </p:sp>
      <p:sp>
        <p:nvSpPr>
          <p:cNvPr id="106501" name="Oval 6"/>
          <p:cNvSpPr>
            <a:spLocks noChangeArrowheads="1"/>
          </p:cNvSpPr>
          <p:nvPr/>
        </p:nvSpPr>
        <p:spPr bwMode="auto">
          <a:xfrm>
            <a:off x="7543800" y="4724400"/>
            <a:ext cx="838200" cy="5334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06502" name="Oval 8"/>
          <p:cNvSpPr>
            <a:spLocks noChangeArrowheads="1"/>
          </p:cNvSpPr>
          <p:nvPr/>
        </p:nvSpPr>
        <p:spPr bwMode="auto">
          <a:xfrm>
            <a:off x="7772400" y="5029200"/>
            <a:ext cx="914400" cy="9144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06503" name="Oval 9"/>
          <p:cNvSpPr>
            <a:spLocks noChangeArrowheads="1"/>
          </p:cNvSpPr>
          <p:nvPr/>
        </p:nvSpPr>
        <p:spPr bwMode="auto">
          <a:xfrm>
            <a:off x="8229600" y="4953000"/>
            <a:ext cx="914400" cy="9144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06504" name="Oval 10"/>
          <p:cNvSpPr>
            <a:spLocks noChangeArrowheads="1"/>
          </p:cNvSpPr>
          <p:nvPr/>
        </p:nvSpPr>
        <p:spPr bwMode="auto">
          <a:xfrm>
            <a:off x="7696200" y="4648200"/>
            <a:ext cx="762000" cy="14478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06505" name="Oval 5"/>
          <p:cNvSpPr>
            <a:spLocks noChangeArrowheads="1"/>
          </p:cNvSpPr>
          <p:nvPr/>
        </p:nvSpPr>
        <p:spPr bwMode="auto">
          <a:xfrm>
            <a:off x="7467600" y="4648200"/>
            <a:ext cx="685800" cy="4953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6506" name="Oval 5"/>
          <p:cNvSpPr>
            <a:spLocks noChangeArrowheads="1"/>
          </p:cNvSpPr>
          <p:nvPr/>
        </p:nvSpPr>
        <p:spPr bwMode="auto">
          <a:xfrm>
            <a:off x="8077200" y="3733800"/>
            <a:ext cx="609600" cy="685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89099" name="TextBox 10"/>
          <p:cNvSpPr txBox="1">
            <a:spLocks noChangeArrowheads="1"/>
          </p:cNvSpPr>
          <p:nvPr/>
        </p:nvSpPr>
        <p:spPr bwMode="auto">
          <a:xfrm>
            <a:off x="6019800" y="3505200"/>
            <a:ext cx="1676400" cy="120015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b="1" dirty="0">
                <a:latin typeface="Arial" charset="0"/>
                <a:cs typeface="Arial" charset="0"/>
              </a:rPr>
              <a:t>From Federal Additional Dependents screen</a:t>
            </a:r>
          </a:p>
        </p:txBody>
      </p:sp>
      <p:sp>
        <p:nvSpPr>
          <p:cNvPr id="85004" name="TextBox 11"/>
          <p:cNvSpPr txBox="1">
            <a:spLocks noChangeArrowheads="1"/>
          </p:cNvSpPr>
          <p:nvPr/>
        </p:nvSpPr>
        <p:spPr bwMode="auto">
          <a:xfrm>
            <a:off x="4191000" y="5562600"/>
            <a:ext cx="3351213" cy="64611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  <a:cs typeface="Arial" charset="0"/>
              </a:rPr>
              <a:t>Enter # of extra exemptions for college students &lt; 22</a:t>
            </a:r>
          </a:p>
        </p:txBody>
      </p:sp>
      <p:pic>
        <p:nvPicPr>
          <p:cNvPr id="18" name="Picture 17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4255"/>
            <a:ext cx="612648" cy="344615"/>
          </a:xfrm>
          <a:prstGeom prst="rect">
            <a:avLst/>
          </a:prstGeom>
        </p:spPr>
      </p:pic>
      <p:pic>
        <p:nvPicPr>
          <p:cNvPr id="20" name="Picture 2" descr="NJ NJ" title="NJ NJ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Arrow Connector 16"/>
          <p:cNvCxnSpPr>
            <a:stCxn id="89099" idx="3"/>
            <a:endCxn id="106506" idx="2"/>
          </p:cNvCxnSpPr>
          <p:nvPr/>
        </p:nvCxnSpPr>
        <p:spPr bwMode="auto">
          <a:xfrm flipV="1">
            <a:off x="7696200" y="4076700"/>
            <a:ext cx="381000" cy="28575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6858000" y="5029200"/>
            <a:ext cx="609600" cy="53340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7834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NJ Exemption:</a:t>
            </a:r>
            <a:br>
              <a:rPr lang="en-US" altLang="en-US" dirty="0" smtClean="0"/>
            </a:br>
            <a:r>
              <a:rPr lang="en-US" altLang="en-US" dirty="0" smtClean="0"/>
              <a:t>Domestic Partner</a:t>
            </a:r>
            <a:endParaRPr lang="en-US" altLang="en-US" sz="2400" dirty="0" smtClean="0"/>
          </a:p>
        </p:txBody>
      </p:sp>
      <p:sp>
        <p:nvSpPr>
          <p:cNvPr id="96259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3000" dirty="0" smtClean="0"/>
              <a:t>Not recognized on Federal 1040</a:t>
            </a:r>
          </a:p>
          <a:p>
            <a:r>
              <a:rPr lang="en-US" altLang="en-US" sz="3000" dirty="0" smtClean="0"/>
              <a:t>Additional </a:t>
            </a:r>
            <a:r>
              <a:rPr lang="en-US" altLang="en-US" sz="3000" dirty="0"/>
              <a:t>NJ Exemption </a:t>
            </a:r>
            <a:r>
              <a:rPr lang="en-US" altLang="en-US" sz="3000" dirty="0" smtClean="0"/>
              <a:t>for dependent Domestic Partner</a:t>
            </a:r>
          </a:p>
          <a:p>
            <a:pPr lvl="1"/>
            <a:r>
              <a:rPr lang="en-US" altLang="en-US" sz="2600" dirty="0" smtClean="0"/>
              <a:t>Domestic Partner is different than Civil Union Partner Filing Status</a:t>
            </a:r>
          </a:p>
          <a:p>
            <a:pPr lvl="1"/>
            <a:r>
              <a:rPr lang="en-US" altLang="en-US" sz="2600" dirty="0" smtClean="0"/>
              <a:t>Requires affidavit and then registration</a:t>
            </a:r>
          </a:p>
          <a:p>
            <a:pPr lvl="1"/>
            <a:r>
              <a:rPr lang="en-US" altLang="en-US" sz="2600" dirty="0" smtClean="0"/>
              <a:t>Same-sex and opposite-sex couples</a:t>
            </a:r>
          </a:p>
          <a:p>
            <a:pPr lvl="1"/>
            <a:r>
              <a:rPr lang="en-US" altLang="en-US" sz="2600" dirty="0" smtClean="0"/>
              <a:t>Grants couples basic rights, </a:t>
            </a:r>
          </a:p>
          <a:p>
            <a:pPr lvl="2"/>
            <a:r>
              <a:rPr lang="en-US" altLang="en-US" dirty="0" smtClean="0"/>
              <a:t>i.e. - the right to make health care decisions and to receive tax exemptions</a:t>
            </a:r>
          </a:p>
          <a:p>
            <a:pPr lvl="1"/>
            <a:r>
              <a:rPr lang="en-US" altLang="en-US" sz="2600" dirty="0" smtClean="0"/>
              <a:t>At least age 62 (After 2/2007).  Younger couples if Domestic Partnership formed before revised law 2/2007 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8" name="TextBox 7" descr="NJ Pub Ref" title="NJ Pub Ref"/>
          <p:cNvSpPr txBox="1"/>
          <p:nvPr/>
        </p:nvSpPr>
        <p:spPr>
          <a:xfrm>
            <a:off x="7056806" y="58579"/>
            <a:ext cx="1712327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 smtClean="0"/>
              <a:t>NJ 1040 Page 3</a:t>
            </a:r>
            <a:endParaRPr lang="en-US" sz="1600" dirty="0"/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24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277812"/>
            <a:ext cx="8077200" cy="1474788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TW Exemption for Domestic Partner</a:t>
            </a:r>
            <a:br>
              <a:rPr lang="en-US" altLang="en-US" dirty="0" smtClean="0"/>
            </a:br>
            <a:r>
              <a:rPr lang="en-US" altLang="en-US" dirty="0" smtClean="0"/>
              <a:t>NJ 1040 Page 2</a:t>
            </a:r>
            <a:endParaRPr lang="en-US" altLang="en-US" sz="2800" dirty="0" smtClean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24000"/>
            <a:ext cx="7924799" cy="411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0357" name="Oval 5"/>
          <p:cNvSpPr>
            <a:spLocks noChangeArrowheads="1"/>
          </p:cNvSpPr>
          <p:nvPr/>
        </p:nvSpPr>
        <p:spPr bwMode="auto">
          <a:xfrm>
            <a:off x="7162800" y="2362200"/>
            <a:ext cx="533400" cy="685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9" name="TextBox 8"/>
          <p:cNvSpPr txBox="1"/>
          <p:nvPr/>
        </p:nvSpPr>
        <p:spPr>
          <a:xfrm>
            <a:off x="2947358" y="5715000"/>
            <a:ext cx="5434642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To claim $1,000 extra exemption for Domestic Partner who is not filing own NJ return</a:t>
            </a:r>
          </a:p>
        </p:txBody>
      </p:sp>
      <p:pic>
        <p:nvPicPr>
          <p:cNvPr id="11" name="Picture 10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4618"/>
            <a:ext cx="612648" cy="344615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 bwMode="auto">
          <a:xfrm flipV="1">
            <a:off x="5867400" y="3048000"/>
            <a:ext cx="1447800" cy="2667002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85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TW- Additional Dependent Information For </a:t>
            </a:r>
            <a:r>
              <a:rPr lang="en-US" altLang="en-US" dirty="0" smtClean="0"/>
              <a:t>NJ 1040 Page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en-US" dirty="0"/>
              <a:t>After completing Main Information </a:t>
            </a:r>
            <a:r>
              <a:rPr lang="en-US" altLang="en-US" dirty="0" smtClean="0"/>
              <a:t>screen for Dependents, update NJ 1040 </a:t>
            </a:r>
            <a:r>
              <a:rPr lang="en-US" altLang="en-US" dirty="0"/>
              <a:t>page </a:t>
            </a:r>
            <a:r>
              <a:rPr lang="en-US" altLang="en-US" dirty="0" smtClean="0"/>
              <a:t>2 </a:t>
            </a:r>
            <a:r>
              <a:rPr lang="en-US" altLang="en-US" dirty="0"/>
              <a:t>Line 13 </a:t>
            </a:r>
            <a:r>
              <a:rPr lang="en-US" altLang="en-US" dirty="0" smtClean="0"/>
              <a:t>dependents for :</a:t>
            </a:r>
          </a:p>
          <a:p>
            <a:r>
              <a:rPr lang="en-US" altLang="en-US" dirty="0" smtClean="0"/>
              <a:t>NJ Health Insurance boxes for dependents</a:t>
            </a:r>
          </a:p>
          <a:p>
            <a:pPr lvl="1"/>
            <a:r>
              <a:rPr lang="en-US" altLang="en-US" dirty="0" smtClean="0"/>
              <a:t>Link </a:t>
            </a:r>
            <a:r>
              <a:rPr lang="en-US" altLang="en-US" dirty="0"/>
              <a:t>to NJ Dependents Worksheet to check health insurance boxes if </a:t>
            </a:r>
            <a:r>
              <a:rPr lang="en-US" altLang="en-US" dirty="0" smtClean="0"/>
              <a:t>applicable</a:t>
            </a:r>
          </a:p>
          <a:p>
            <a:r>
              <a:rPr lang="en-US" altLang="en-US" dirty="0" smtClean="0"/>
              <a:t>Persons living with taxpayer, but coded as non dependent on Main Info (Code 0) will not flow through to NJ 1040 and will need to be added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dirty="0" smtClean="0"/>
              <a:t>Must be done </a:t>
            </a:r>
            <a:r>
              <a:rPr lang="en-US" altLang="en-US" u="sng" dirty="0" smtClean="0"/>
              <a:t>after</a:t>
            </a:r>
            <a:r>
              <a:rPr lang="en-US" altLang="en-US" dirty="0" smtClean="0"/>
              <a:t> Federal </a:t>
            </a:r>
            <a:r>
              <a:rPr lang="en-US" altLang="en-US" dirty="0"/>
              <a:t>return is complete and </a:t>
            </a:r>
            <a:r>
              <a:rPr lang="en-US" altLang="en-US" dirty="0" smtClean="0"/>
              <a:t>TW calculates and validates NJ </a:t>
            </a:r>
            <a:r>
              <a:rPr lang="en-US" altLang="en-US" dirty="0"/>
              <a:t>Earned Income Tax Credit (EITC) </a:t>
            </a:r>
            <a:r>
              <a:rPr lang="en-US" altLang="en-US" dirty="0" smtClean="0"/>
              <a:t>(</a:t>
            </a:r>
            <a:r>
              <a:rPr lang="en-US" altLang="en-US" dirty="0"/>
              <a:t>procedure covered in later module)</a:t>
            </a:r>
          </a:p>
          <a:p>
            <a:pPr lvl="1"/>
            <a:endParaRPr lang="en-US" altLang="en-US" dirty="0" smtClean="0"/>
          </a:p>
          <a:p>
            <a:endParaRPr lang="en-US" altLang="en-US" dirty="0"/>
          </a:p>
          <a:p>
            <a:endParaRPr lang="en-US" dirty="0"/>
          </a:p>
        </p:txBody>
      </p:sp>
      <p:pic>
        <p:nvPicPr>
          <p:cNvPr id="7" name="Picture 6" descr="NJ TaxWise" title="NJ TaxWis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2815"/>
            <a:ext cx="612648" cy="344615"/>
          </a:xfrm>
          <a:prstGeom prst="rect">
            <a:avLst/>
          </a:prstGeom>
        </p:spPr>
      </p:pic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286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4603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358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TW Dependent Health Insurance Info – NJ Dependents Worksheet</a:t>
            </a:r>
          </a:p>
        </p:txBody>
      </p:sp>
      <p:sp>
        <p:nvSpPr>
          <p:cNvPr id="323589" name="Oval 7"/>
          <p:cNvSpPr>
            <a:spLocks noChangeArrowheads="1"/>
          </p:cNvSpPr>
          <p:nvPr/>
        </p:nvSpPr>
        <p:spPr bwMode="auto">
          <a:xfrm>
            <a:off x="7772400" y="4419600"/>
            <a:ext cx="609600" cy="762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286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NJ TaxWise" title="NJ TaxWis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0600"/>
            <a:ext cx="612648" cy="34461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38200" y="2362200"/>
            <a:ext cx="7823617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Link to NJ Dependents Worksheet from NJ 1040 Dependents section,</a:t>
            </a:r>
            <a:r>
              <a:rPr lang="en-US" dirty="0" smtClean="0"/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43000" y="6172200"/>
            <a:ext cx="7455887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rgbClr val="001132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TW checks health insurance box on NJ 1040 Dependents Section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520645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r>
              <a:rPr lang="en-US" dirty="0" smtClean="0"/>
              <a:t>Dependent Exemptions Types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685800" y="1600200"/>
          <a:ext cx="7772400" cy="402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0737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Exemption</a:t>
                      </a:r>
                      <a:r>
                        <a:rPr lang="en-US" sz="2400" baseline="0" dirty="0" smtClean="0"/>
                        <a:t> Type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Federal Exemption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NJ Exemption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6498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Dependents:</a:t>
                      </a:r>
                    </a:p>
                    <a:p>
                      <a:pPr lvl="1"/>
                      <a:r>
                        <a:rPr lang="en-US" altLang="en-US" sz="2200" dirty="0" smtClean="0"/>
                        <a:t>Qualifying child</a:t>
                      </a:r>
                    </a:p>
                    <a:p>
                      <a:pPr lvl="1"/>
                      <a:r>
                        <a:rPr lang="en-US" altLang="en-US" sz="2200" dirty="0" smtClean="0"/>
                        <a:t>Qualifying relative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Yes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3288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College Student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Exemption</a:t>
                      </a:r>
                      <a:r>
                        <a:rPr lang="en-US" sz="2200" baseline="0" dirty="0" smtClean="0"/>
                        <a:t> only if college student is a dependent &amp; under 24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Same exemption as Federal if under 24, plus extra exemption if under 22 (see</a:t>
                      </a:r>
                      <a:r>
                        <a:rPr lang="en-US" sz="2200" baseline="0" dirty="0" smtClean="0"/>
                        <a:t> rules)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914400" y="5629870"/>
            <a:ext cx="7239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" indent="0" algn="ctr">
              <a:buNone/>
            </a:pPr>
            <a:r>
              <a:rPr lang="en-US" altLang="en-US" sz="2400" i="1" dirty="0"/>
              <a:t>NJ generally </a:t>
            </a:r>
            <a:r>
              <a:rPr lang="en-US" altLang="en-US" sz="2400" i="1" dirty="0" smtClean="0"/>
              <a:t>follows </a:t>
            </a:r>
            <a:r>
              <a:rPr lang="en-US" altLang="en-US" sz="2400" i="1" dirty="0"/>
              <a:t>Federal rules for dependent </a:t>
            </a:r>
            <a:r>
              <a:rPr lang="en-US" altLang="en-US" sz="2400" i="1" dirty="0" smtClean="0"/>
              <a:t>exemptions, </a:t>
            </a:r>
            <a:r>
              <a:rPr lang="en-US" altLang="en-US" sz="2400" i="1" dirty="0"/>
              <a:t>with a few </a:t>
            </a:r>
            <a:r>
              <a:rPr lang="en-US" altLang="en-US" sz="2400" i="1" dirty="0" smtClean="0"/>
              <a:t>additions</a:t>
            </a:r>
            <a:endParaRPr lang="en-US" altLang="en-US" sz="24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330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Useful Tools For Dependent Exemptions Validation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09600" y="1676401"/>
          <a:ext cx="8229600" cy="443593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9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83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Tool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681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Rules</a:t>
                      </a:r>
                      <a:r>
                        <a:rPr lang="en-US" sz="2000" baseline="0" dirty="0" smtClean="0"/>
                        <a:t> for Exemption for a Dependent or  Qualifying Relative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Pub 4012 Tab C, also available in laminated</a:t>
                      </a:r>
                      <a:r>
                        <a:rPr lang="en-US" sz="2000" baseline="0" dirty="0" smtClean="0"/>
                        <a:t> Resource Tool for Tax Counselors</a:t>
                      </a:r>
                      <a:endParaRPr lang="en-US" sz="2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1513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Via TaxPrep4Free.org link: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000" dirty="0" smtClean="0"/>
                        <a:t>Use automated tool available on IRS.gov called </a:t>
                      </a:r>
                      <a:r>
                        <a:rPr lang="en-US" altLang="en-US" sz="2000" u="sng" dirty="0" smtClean="0"/>
                        <a:t>Interactive Tax Assistant “ITA”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6214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Via TaxPrep4Free.org link: </a:t>
                      </a:r>
                    </a:p>
                    <a:p>
                      <a:r>
                        <a:rPr lang="en-US" sz="2000" dirty="0" smtClean="0"/>
                        <a:t>Use automated tool available on Preparer page, right column </a:t>
                      </a:r>
                      <a:r>
                        <a:rPr lang="en-US" sz="2000" u="sng" dirty="0" smtClean="0"/>
                        <a:t>Qualifying Child/Qualifying Relative Flowchart Tool</a:t>
                      </a:r>
                    </a:p>
                    <a:p>
                      <a:r>
                        <a:rPr lang="en-US" sz="2000" u="none" dirty="0" smtClean="0"/>
                        <a:t>Use automated tool available on Preparer page, right column </a:t>
                      </a:r>
                      <a:r>
                        <a:rPr lang="en-US" sz="2000" u="sng" dirty="0" smtClean="0"/>
                        <a:t>Dependent Calculator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7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Federal Dependency Rules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anose="05000000000000000000" pitchFamily="2" charset="2"/>
              <a:buNone/>
              <a:defRPr/>
            </a:pPr>
            <a:r>
              <a:rPr lang="en-US" dirty="0" smtClean="0"/>
              <a:t>Six tests to determine if someone is a dependent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Age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Relationship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Citizen/Resident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Gross Income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Support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 smtClean="0"/>
              <a:t>Residency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 smtClean="0"/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6273450" y="58579"/>
            <a:ext cx="2495683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pl-PL" sz="1600" dirty="0"/>
              <a:t>Pub 4012 </a:t>
            </a:r>
            <a:r>
              <a:rPr lang="en-US" sz="1600" dirty="0" smtClean="0"/>
              <a:t>T</a:t>
            </a:r>
            <a:r>
              <a:rPr lang="pl-PL" sz="1600" dirty="0" smtClean="0"/>
              <a:t>ab </a:t>
            </a:r>
            <a:r>
              <a:rPr lang="pl-PL" sz="1600" dirty="0"/>
              <a:t>C, Pub 17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277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Dependency Age Test</a:t>
            </a:r>
            <a:endParaRPr lang="en-US" altLang="en-US" sz="2700" dirty="0" smtClean="0"/>
          </a:p>
        </p:txBody>
      </p:sp>
      <p:sp>
        <p:nvSpPr>
          <p:cNvPr id="135172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153400" cy="4953000"/>
          </a:xfrm>
        </p:spPr>
        <p:txBody>
          <a:bodyPr/>
          <a:lstStyle/>
          <a:p>
            <a:pPr eaLnBrk="1" hangingPunct="1"/>
            <a:r>
              <a:rPr lang="en-US" altLang="en-US" sz="3400" dirty="0" smtClean="0"/>
              <a:t>To be a </a:t>
            </a:r>
            <a:r>
              <a:rPr lang="en-US" altLang="en-US" sz="3400" u="sng" dirty="0" smtClean="0"/>
              <a:t>Qualifying Child</a:t>
            </a:r>
          </a:p>
          <a:p>
            <a:pPr lvl="1" eaLnBrk="1" hangingPunct="1"/>
            <a:r>
              <a:rPr lang="en-US" altLang="en-US" sz="3400" dirty="0" smtClean="0"/>
              <a:t> Age younger than taxpayer(or spouse if MFJ)</a:t>
            </a:r>
          </a:p>
          <a:p>
            <a:pPr lvl="1" eaLnBrk="1" hangingPunct="1"/>
            <a:r>
              <a:rPr lang="en-US" altLang="en-US" sz="3400" dirty="0" smtClean="0"/>
              <a:t> Age &lt;19 (or &lt;24 if full time student)</a:t>
            </a:r>
          </a:p>
          <a:p>
            <a:pPr lvl="1" eaLnBrk="1" hangingPunct="1"/>
            <a:r>
              <a:rPr lang="en-US" altLang="en-US" sz="3400" dirty="0" smtClean="0"/>
              <a:t> Any age if disabled</a:t>
            </a:r>
          </a:p>
          <a:p>
            <a:pPr eaLnBrk="1" hangingPunct="1"/>
            <a:r>
              <a:rPr lang="en-US" altLang="en-US" sz="3400" dirty="0" smtClean="0"/>
              <a:t> To be a </a:t>
            </a:r>
            <a:r>
              <a:rPr lang="en-US" altLang="en-US" sz="3400" u="sng" dirty="0" smtClean="0"/>
              <a:t>Qualifying Relative</a:t>
            </a:r>
          </a:p>
          <a:p>
            <a:pPr lvl="1" eaLnBrk="1" hangingPunct="1"/>
            <a:r>
              <a:rPr lang="en-US" altLang="en-US" sz="3400" dirty="0" smtClean="0"/>
              <a:t> No age requirement</a:t>
            </a:r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6273450" y="58579"/>
            <a:ext cx="2495683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pl-PL" sz="1600" dirty="0"/>
              <a:t>Pub 4012 </a:t>
            </a:r>
            <a:r>
              <a:rPr lang="en-US" sz="1600" dirty="0" smtClean="0"/>
              <a:t>T</a:t>
            </a:r>
            <a:r>
              <a:rPr lang="pl-PL" sz="1600" dirty="0" smtClean="0"/>
              <a:t>ab </a:t>
            </a:r>
            <a:r>
              <a:rPr lang="pl-PL" sz="1600" dirty="0"/>
              <a:t>C, Pub 17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546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Dependency Relationship Test</a:t>
            </a:r>
            <a:endParaRPr lang="en-US" altLang="en-US" sz="2700" dirty="0" smtClean="0"/>
          </a:p>
        </p:txBody>
      </p:sp>
      <p:sp>
        <p:nvSpPr>
          <p:cNvPr id="62468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153400" cy="49530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To be a </a:t>
            </a:r>
            <a:r>
              <a:rPr lang="en-US" u="sng" dirty="0" smtClean="0"/>
              <a:t>Qualifying Child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n-US" sz="3000" dirty="0" smtClean="0"/>
              <a:t>Son, daughter, step or foster child, brother, sister, grandchild, niece or nephew</a:t>
            </a:r>
          </a:p>
          <a:p>
            <a:pPr marL="857250" lvl="2" indent="0" eaLnBrk="1" hangingPunct="1"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sz="2800" dirty="0" smtClean="0"/>
              <a:t>Aunts, uncles &amp; cousins do not qualify</a:t>
            </a:r>
          </a:p>
          <a:p>
            <a:pPr marL="57150" indent="0" eaLnBrk="1" hangingPunct="1"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 To be a </a:t>
            </a:r>
            <a:r>
              <a:rPr lang="en-US" u="sng" dirty="0" smtClean="0"/>
              <a:t>Qualifying Relative</a:t>
            </a:r>
          </a:p>
          <a:p>
            <a:pPr lvl="1" eaLnBrk="1" hangingPunct="1">
              <a:defRPr/>
            </a:pPr>
            <a:r>
              <a:rPr lang="en-US" sz="3000" dirty="0" smtClean="0"/>
              <a:t>Same as Qualifying Child + father, mother, grandparents, uncle/aunt, all in-laws (not cousins) or </a:t>
            </a:r>
            <a:r>
              <a:rPr lang="en-US" sz="3000" u="sng" dirty="0" smtClean="0"/>
              <a:t>any other person </a:t>
            </a:r>
            <a:r>
              <a:rPr lang="en-US" sz="3000" dirty="0" smtClean="0"/>
              <a:t>who lived with you all year as a member of your household (including cousins)</a:t>
            </a:r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6273450" y="58579"/>
            <a:ext cx="2495683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pl-PL" sz="1600" dirty="0"/>
              <a:t>Pub 4012 </a:t>
            </a:r>
            <a:r>
              <a:rPr lang="en-US" sz="1600" dirty="0" smtClean="0"/>
              <a:t>T</a:t>
            </a:r>
            <a:r>
              <a:rPr lang="pl-PL" sz="1600" dirty="0" smtClean="0"/>
              <a:t>ab </a:t>
            </a:r>
            <a:r>
              <a:rPr lang="pl-PL" sz="1600" dirty="0"/>
              <a:t>C, Pub 17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8167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Dependency </a:t>
            </a:r>
            <a:br>
              <a:rPr lang="en-US" altLang="en-US" dirty="0" smtClean="0"/>
            </a:br>
            <a:r>
              <a:rPr lang="en-US" altLang="en-US" dirty="0" smtClean="0"/>
              <a:t>Citizen/Resident &amp; Gross Income Tests</a:t>
            </a:r>
            <a:endParaRPr lang="en-US" altLang="en-US" sz="2700" dirty="0" smtClean="0"/>
          </a:p>
        </p:txBody>
      </p:sp>
      <p:sp>
        <p:nvSpPr>
          <p:cNvPr id="139268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153400" cy="4953000"/>
          </a:xfrm>
        </p:spPr>
        <p:txBody>
          <a:bodyPr/>
          <a:lstStyle/>
          <a:p>
            <a:pPr eaLnBrk="1" hangingPunct="1"/>
            <a:r>
              <a:rPr lang="en-US" altLang="en-US" sz="3000" dirty="0" smtClean="0"/>
              <a:t>Citizen/Resident Test:   </a:t>
            </a:r>
          </a:p>
          <a:p>
            <a:pPr lvl="1" eaLnBrk="1" hangingPunct="1"/>
            <a:r>
              <a:rPr lang="en-US" altLang="en-US" sz="2600" dirty="0" smtClean="0"/>
              <a:t>To be a </a:t>
            </a:r>
            <a:r>
              <a:rPr lang="en-US" altLang="en-US" sz="2600" u="sng" dirty="0" smtClean="0"/>
              <a:t>Qualifying Child or Qualifying Relative</a:t>
            </a:r>
          </a:p>
          <a:p>
            <a:pPr lvl="2" eaLnBrk="1" hangingPunct="1"/>
            <a:r>
              <a:rPr lang="en-US" altLang="en-US" dirty="0" smtClean="0"/>
              <a:t>Must be US citizen or resident of US, Canada or Mexico </a:t>
            </a:r>
          </a:p>
          <a:p>
            <a:pPr eaLnBrk="1" hangingPunct="1"/>
            <a:r>
              <a:rPr lang="en-US" altLang="en-US" sz="3000" dirty="0" smtClean="0"/>
              <a:t>Gross Income Test:</a:t>
            </a:r>
          </a:p>
          <a:p>
            <a:pPr lvl="1" eaLnBrk="1" hangingPunct="1"/>
            <a:r>
              <a:rPr lang="en-US" altLang="en-US" sz="2600" dirty="0" smtClean="0"/>
              <a:t>To be a </a:t>
            </a:r>
            <a:r>
              <a:rPr lang="en-US" altLang="en-US" sz="2600" u="sng" dirty="0" smtClean="0"/>
              <a:t>Qualifying Child</a:t>
            </a:r>
          </a:p>
          <a:p>
            <a:pPr lvl="2" eaLnBrk="1" hangingPunct="1"/>
            <a:r>
              <a:rPr lang="en-US" altLang="en-US" sz="2000" dirty="0" smtClean="0"/>
              <a:t> </a:t>
            </a:r>
            <a:r>
              <a:rPr lang="en-US" altLang="en-US" dirty="0" smtClean="0"/>
              <a:t>Any income</a:t>
            </a:r>
          </a:p>
          <a:p>
            <a:pPr lvl="1" eaLnBrk="1" hangingPunct="1"/>
            <a:r>
              <a:rPr lang="en-US" altLang="en-US" sz="2600" dirty="0" smtClean="0"/>
              <a:t>To be a </a:t>
            </a:r>
            <a:r>
              <a:rPr lang="en-US" altLang="en-US" sz="2600" u="sng" dirty="0" smtClean="0"/>
              <a:t>Qualifying Relative</a:t>
            </a:r>
          </a:p>
          <a:p>
            <a:pPr lvl="2" eaLnBrk="1" hangingPunct="1"/>
            <a:r>
              <a:rPr lang="en-US" altLang="en-US" dirty="0" smtClean="0"/>
              <a:t>Gross Income  &lt; $3,950</a:t>
            </a:r>
            <a:endParaRPr lang="en-US" altLang="en-US" b="1" u="sng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b="1" dirty="0" smtClean="0"/>
              <a:t>Note:   </a:t>
            </a:r>
            <a:r>
              <a:rPr lang="en-US" altLang="en-US" sz="2800" dirty="0" smtClean="0"/>
              <a:t>Gross Income as defined for this test does not include tax-exempt income</a:t>
            </a:r>
            <a:r>
              <a:rPr lang="en-US" altLang="en-US" sz="2800" b="1" dirty="0" smtClean="0"/>
              <a:t> </a:t>
            </a:r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6273450" y="58579"/>
            <a:ext cx="2495683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pl-PL" sz="1600" dirty="0"/>
              <a:t>Pub 4012 </a:t>
            </a:r>
            <a:r>
              <a:rPr lang="en-US" sz="1600" dirty="0" smtClean="0"/>
              <a:t>T</a:t>
            </a:r>
            <a:r>
              <a:rPr lang="pl-PL" sz="1600" dirty="0" smtClean="0"/>
              <a:t>ab </a:t>
            </a:r>
            <a:r>
              <a:rPr lang="pl-PL" sz="1600" dirty="0"/>
              <a:t>C, Pub 17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2929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Dependency </a:t>
            </a:r>
            <a:br>
              <a:rPr lang="en-US" altLang="en-US" dirty="0" smtClean="0"/>
            </a:br>
            <a:r>
              <a:rPr lang="en-US" altLang="en-US" dirty="0" smtClean="0"/>
              <a:t>Support Test</a:t>
            </a:r>
            <a:endParaRPr lang="en-US" altLang="en-US" sz="2700" dirty="0" smtClean="0"/>
          </a:p>
        </p:txBody>
      </p:sp>
      <p:sp>
        <p:nvSpPr>
          <p:cNvPr id="14131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153400" cy="4953000"/>
          </a:xfrm>
        </p:spPr>
        <p:txBody>
          <a:bodyPr/>
          <a:lstStyle/>
          <a:p>
            <a:pPr eaLnBrk="1" hangingPunct="1"/>
            <a:r>
              <a:rPr lang="en-US" altLang="en-US" sz="3000" dirty="0" smtClean="0"/>
              <a:t>To be a </a:t>
            </a:r>
            <a:r>
              <a:rPr lang="en-US" altLang="en-US" sz="3000" u="sng" dirty="0" smtClean="0"/>
              <a:t>Qualifying Child</a:t>
            </a:r>
          </a:p>
          <a:p>
            <a:pPr lvl="1" eaLnBrk="1" hangingPunct="1"/>
            <a:r>
              <a:rPr lang="en-US" altLang="en-US" dirty="0" smtClean="0"/>
              <a:t>Child must not provide &gt; 50% of own support</a:t>
            </a:r>
          </a:p>
          <a:p>
            <a:pPr eaLnBrk="1" hangingPunct="1"/>
            <a:r>
              <a:rPr lang="en-US" altLang="en-US" sz="3000" dirty="0" smtClean="0"/>
              <a:t>To be a </a:t>
            </a:r>
            <a:r>
              <a:rPr lang="en-US" altLang="en-US" sz="3000" u="sng" dirty="0" smtClean="0"/>
              <a:t>Qualifying Relative</a:t>
            </a:r>
          </a:p>
          <a:p>
            <a:pPr lvl="1" eaLnBrk="1" hangingPunct="1"/>
            <a:r>
              <a:rPr lang="en-US" altLang="en-US" dirty="0" smtClean="0"/>
              <a:t>Taxpayer must provide &gt; 50% of person’s support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2400" b="1" u="sng" dirty="0" smtClean="0"/>
          </a:p>
          <a:p>
            <a:pPr lvl="1" eaLnBrk="1" hangingPunct="1"/>
            <a:endParaRPr lang="en-US" altLang="en-US" sz="2600" b="1" u="sng" dirty="0" smtClean="0"/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6273450" y="58579"/>
            <a:ext cx="2495683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pl-PL" sz="1600" dirty="0"/>
              <a:t>Pub 4012 </a:t>
            </a:r>
            <a:r>
              <a:rPr lang="en-US" sz="1600" dirty="0" smtClean="0"/>
              <a:t>T</a:t>
            </a:r>
            <a:r>
              <a:rPr lang="pl-PL" sz="1600" dirty="0" smtClean="0"/>
              <a:t>ab </a:t>
            </a:r>
            <a:r>
              <a:rPr lang="pl-PL" sz="1600" dirty="0"/>
              <a:t>C, Pub 17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42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2192</Words>
  <Application>Microsoft Office PowerPoint</Application>
  <PresentationFormat>On-screen Show (4:3)</PresentationFormat>
  <Paragraphs>350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ＭＳ Ｐゴシック</vt:lpstr>
      <vt:lpstr>Verdana</vt:lpstr>
      <vt:lpstr>Wingdings</vt:lpstr>
      <vt:lpstr>NJ Template 06</vt:lpstr>
      <vt:lpstr>Dependents Exemptions</vt:lpstr>
      <vt:lpstr>Dependent Exemptions</vt:lpstr>
      <vt:lpstr>Dependent Exemptions Types</vt:lpstr>
      <vt:lpstr>Useful Tools For Dependent Exemptions Validation</vt:lpstr>
      <vt:lpstr>Federal Dependency Rules</vt:lpstr>
      <vt:lpstr>Dependency Age Test</vt:lpstr>
      <vt:lpstr>Dependency Relationship Test</vt:lpstr>
      <vt:lpstr>Dependency  Citizen/Resident &amp; Gross Income Tests</vt:lpstr>
      <vt:lpstr>Dependency  Support Test</vt:lpstr>
      <vt:lpstr>What Is Support?</vt:lpstr>
      <vt:lpstr>Dependency Residency Tests</vt:lpstr>
      <vt:lpstr>Dependency Criteria Comparison Between QC &amp; QR</vt:lpstr>
      <vt:lpstr>Federal Dependency Rules Exceptions</vt:lpstr>
      <vt:lpstr>Qualifying Child Of Non-Custodial Parent</vt:lpstr>
      <vt:lpstr>TW -Main Information Screen Entering Data on Dependents</vt:lpstr>
      <vt:lpstr>TW Main Information Screen Enter Dependents/Non-Dependents</vt:lpstr>
      <vt:lpstr>TW Additional Dependents Screen For More than 4 Dependents</vt:lpstr>
      <vt:lpstr>Federal/State Differences:    Exemptions for College Students</vt:lpstr>
      <vt:lpstr>TW Dependent F/T College Student –  Additional Dependents Screen Parent’s Federal 1040</vt:lpstr>
      <vt:lpstr>Manual Adjustments on Dependent Exemptions  -NJ 1040 Page 2</vt:lpstr>
      <vt:lpstr>TW Dependent F/T College Student &lt; 22   Parent’s NJ 1040 Page 2</vt:lpstr>
      <vt:lpstr>NJ Exemption: Domestic Partner</vt:lpstr>
      <vt:lpstr>TW Exemption for Domestic Partner NJ 1040 Page 2</vt:lpstr>
      <vt:lpstr>TW- Additional Dependent Information For NJ 1040 Page 3</vt:lpstr>
      <vt:lpstr>TW Dependent Health Insurance Info – NJ Dependents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4</cp:revision>
  <cp:lastPrinted>2012-10-15T20:27:10Z</cp:lastPrinted>
  <dcterms:created xsi:type="dcterms:W3CDTF">2014-10-17T16:41:52Z</dcterms:created>
  <dcterms:modified xsi:type="dcterms:W3CDTF">2015-11-05T20:02:30Z</dcterms:modified>
</cp:coreProperties>
</file>